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2"/>
  </p:notesMasterIdLst>
  <p:sldIdLst>
    <p:sldId id="256" r:id="rId2"/>
    <p:sldId id="259" r:id="rId3"/>
    <p:sldId id="258" r:id="rId4"/>
    <p:sldId id="260" r:id="rId5"/>
    <p:sldId id="262" r:id="rId6"/>
    <p:sldId id="263" r:id="rId7"/>
    <p:sldId id="264" r:id="rId8"/>
    <p:sldId id="265" r:id="rId9"/>
    <p:sldId id="267" r:id="rId10"/>
    <p:sldId id="266" r:id="rId11"/>
  </p:sldIdLst>
  <p:sldSz cx="12192000" cy="6858000"/>
  <p:notesSz cx="6973888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0839" autoAdjust="0"/>
  </p:normalViewPr>
  <p:slideViewPr>
    <p:cSldViewPr snapToGrid="0">
      <p:cViewPr varScale="1">
        <p:scale>
          <a:sx n="59" d="100"/>
          <a:sy n="59" d="100"/>
        </p:scale>
        <p:origin x="11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018" cy="463408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6" y="0"/>
            <a:ext cx="3022018" cy="463408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200"/>
            </a:lvl1pPr>
          </a:lstStyle>
          <a:p>
            <a:fld id="{1606748C-3DFB-4801-B8BF-041414C62807}" type="datetimeFigureOut">
              <a:rPr lang="en-US" smtClean="0"/>
              <a:t>02/15/2019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54113"/>
            <a:ext cx="55419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20" tIns="46310" rIns="92620" bIns="4631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89" y="4444861"/>
            <a:ext cx="5579110" cy="3636705"/>
          </a:xfrm>
          <a:prstGeom prst="rect">
            <a:avLst/>
          </a:prstGeom>
        </p:spPr>
        <p:txBody>
          <a:bodyPr vert="horz" lIns="92620" tIns="46310" rIns="92620" bIns="4631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22018" cy="463407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6" y="8772669"/>
            <a:ext cx="3022018" cy="463407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200"/>
            </a:lvl1pPr>
          </a:lstStyle>
          <a:p>
            <a:fld id="{13110BDB-17E7-471E-BD3F-9862EE47D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4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84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15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this</a:t>
            </a:r>
            <a:r>
              <a:rPr lang="en-US" baseline="0" dirty="0" smtClean="0"/>
              <a:t> service to service (gas to electric or non-residential to residential) ? ? ? How to handle this?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69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r>
              <a:rPr lang="en-US" baseline="0" dirty="0" smtClean="0"/>
              <a:t> type should be consistent to IL Denial of Service.   Currently, we do a critical customer level denial and an account level Move In/Move out. Both are currently manual. Automating these contacts should have the same data from the manual contacts entered by the CSRs.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90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3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4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35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21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Spouse</a:t>
            </a:r>
            <a:r>
              <a:rPr lang="en-US" baseline="0" dirty="0" smtClean="0"/>
              <a:t> guidelines and Payment Avoidance by Location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10BDB-17E7-471E-BD3F-9862EE47DBC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17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02/15/2019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800" b="1" dirty="0" smtClean="0"/>
              <a:t>Enhanced Service Orders Project</a:t>
            </a:r>
            <a:endParaRPr lang="en-US" sz="5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Sprint 0 User Stories – Presented by Claudia Mercado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02.25.2019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2300" r="9411" b="10974"/>
          <a:stretch/>
        </p:blipFill>
        <p:spPr>
          <a:xfrm>
            <a:off x="10332720" y="59816"/>
            <a:ext cx="1680310" cy="70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867911" y="719977"/>
            <a:ext cx="3474720" cy="807720"/>
          </a:xfrm>
        </p:spPr>
        <p:txBody>
          <a:bodyPr/>
          <a:lstStyle/>
          <a:p>
            <a:r>
              <a:rPr lang="en-US" dirty="0" smtClean="0"/>
              <a:t>Vision		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3867911" y="1554419"/>
            <a:ext cx="3758373" cy="4554150"/>
          </a:xfrm>
        </p:spPr>
        <p:txBody>
          <a:bodyPr anchor="t">
            <a:noAutofit/>
          </a:bodyPr>
          <a:lstStyle/>
          <a:p>
            <a:r>
              <a:rPr lang="en-US" sz="2200" dirty="0" smtClean="0"/>
              <a:t>Allow customers to complete their service request in their channel of choice.</a:t>
            </a:r>
          </a:p>
          <a:p>
            <a:r>
              <a:rPr lang="en-US" sz="2200" dirty="0" smtClean="0"/>
              <a:t>Allow customers in Active Collections to successfully process a service request online. </a:t>
            </a:r>
          </a:p>
          <a:p>
            <a:endParaRPr lang="en-US" sz="2200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7818461" y="714526"/>
            <a:ext cx="3474720" cy="813171"/>
          </a:xfrm>
        </p:spPr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7818461" y="1554419"/>
            <a:ext cx="3870774" cy="4554150"/>
          </a:xfrm>
        </p:spPr>
        <p:txBody>
          <a:bodyPr anchor="t">
            <a:normAutofit/>
          </a:bodyPr>
          <a:lstStyle/>
          <a:p>
            <a:r>
              <a:rPr lang="en-US" sz="2200" dirty="0" smtClean="0"/>
              <a:t>Communication  </a:t>
            </a:r>
            <a:r>
              <a:rPr lang="en-US" sz="2200" dirty="0"/>
              <a:t>(online, alerts, CSS, etc.)</a:t>
            </a:r>
          </a:p>
          <a:p>
            <a:r>
              <a:rPr lang="en-US" sz="2200" dirty="0" smtClean="0"/>
              <a:t>Self-service </a:t>
            </a:r>
            <a:r>
              <a:rPr lang="en-US" sz="2200" dirty="0"/>
              <a:t>parameters </a:t>
            </a:r>
            <a:endParaRPr lang="en-US" sz="2200" dirty="0" smtClean="0"/>
          </a:p>
          <a:p>
            <a:r>
              <a:rPr lang="en-US" sz="2200" dirty="0" smtClean="0"/>
              <a:t>ODA based on collections timeline</a:t>
            </a:r>
          </a:p>
          <a:p>
            <a:r>
              <a:rPr lang="en-US" sz="2200" dirty="0" smtClean="0"/>
              <a:t>Payment Avoidance by Location </a:t>
            </a:r>
          </a:p>
          <a:p>
            <a:r>
              <a:rPr lang="en-US" sz="2200" dirty="0" smtClean="0"/>
              <a:t>Spouse Guidelines</a:t>
            </a:r>
            <a:endParaRPr lang="en-US" sz="2200" dirty="0"/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7708" y="1662358"/>
            <a:ext cx="3358341" cy="4339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Priority 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Start/Stop </a:t>
            </a:r>
            <a:r>
              <a:rPr lang="en-US" sz="3000" dirty="0"/>
              <a:t>Service Block:  </a:t>
            </a:r>
            <a:r>
              <a:rPr lang="en-US" sz="3000" i="1" dirty="0" smtClean="0">
                <a:solidFill>
                  <a:schemeClr val="accent2"/>
                </a:solidFill>
              </a:rPr>
              <a:t>Premise</a:t>
            </a:r>
            <a:r>
              <a:rPr lang="en-US" sz="3000" dirty="0" smtClean="0"/>
              <a:t> </a:t>
            </a:r>
            <a:r>
              <a:rPr lang="en-US" sz="3000" dirty="0"/>
              <a:t>is in active collections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9260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590334"/>
              </p:ext>
            </p:extLst>
          </p:nvPr>
        </p:nvGraphicFramePr>
        <p:xfrm>
          <a:off x="744717" y="886120"/>
          <a:ext cx="10699423" cy="4339158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7437202">
                  <a:extLst>
                    <a:ext uri="{9D8B030D-6E8A-4147-A177-3AD203B41FA5}">
                      <a16:colId xmlns:a16="http://schemas.microsoft.com/office/drawing/2014/main" val="2752556977"/>
                    </a:ext>
                  </a:extLst>
                </a:gridCol>
                <a:gridCol w="1547004">
                  <a:extLst>
                    <a:ext uri="{9D8B030D-6E8A-4147-A177-3AD203B41FA5}">
                      <a16:colId xmlns:a16="http://schemas.microsoft.com/office/drawing/2014/main" val="1778253657"/>
                    </a:ext>
                  </a:extLst>
                </a:gridCol>
                <a:gridCol w="1715217">
                  <a:extLst>
                    <a:ext uri="{9D8B030D-6E8A-4147-A177-3AD203B41FA5}">
                      <a16:colId xmlns:a16="http://schemas.microsoft.com/office/drawing/2014/main" val="1580302623"/>
                    </a:ext>
                  </a:extLst>
                </a:gridCol>
              </a:tblGrid>
              <a:tr h="32320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Top 10 Online </a:t>
                      </a:r>
                      <a:r>
                        <a:rPr lang="en-US" sz="2000" baseline="0" dirty="0" smtClean="0">
                          <a:latin typeface="+mn-lt"/>
                          <a:cs typeface="Calibri" panose="020F0502020204030204" pitchFamily="34" charset="0"/>
                        </a:rPr>
                        <a:t>Blocks Jan </a:t>
                      </a:r>
                      <a:r>
                        <a:rPr lang="en-US" sz="2000" baseline="0" dirty="0" smtClean="0">
                          <a:latin typeface="+mn-lt"/>
                          <a:cs typeface="Calibri" panose="020F0502020204030204" pitchFamily="34" charset="0"/>
                        </a:rPr>
                        <a:t>2017 – Aug 2018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n-lt"/>
                          <a:cs typeface="Calibri" panose="020F0502020204030204" pitchFamily="34" charset="0"/>
                        </a:rPr>
                        <a:t>Quantity</a:t>
                      </a:r>
                      <a:endParaRPr lang="en-US" sz="2000" b="1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n-lt"/>
                          <a:cs typeface="Calibri" panose="020F0502020204030204" pitchFamily="34" charset="0"/>
                        </a:rPr>
                        <a:t>Frequency</a:t>
                      </a:r>
                      <a:endParaRPr lang="en-US" sz="2000" b="1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415144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Customer has written-off account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29,128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17%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61479032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Customer has no credit score information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29,097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17%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41039503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Customer is</a:t>
                      </a:r>
                      <a:r>
                        <a:rPr lang="en-US" sz="2000" baseline="0" dirty="0" smtClean="0">
                          <a:latin typeface="+mn-lt"/>
                          <a:cs typeface="Calibri" panose="020F0502020204030204" pitchFamily="34" charset="0"/>
                        </a:rPr>
                        <a:t> in collections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4,688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3%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89736724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Customer</a:t>
                      </a:r>
                      <a:r>
                        <a:rPr lang="en-US" sz="2000" baseline="0" dirty="0" smtClean="0">
                          <a:latin typeface="+mn-lt"/>
                          <a:cs typeface="Calibri" panose="020F0502020204030204" pitchFamily="34" charset="0"/>
                        </a:rPr>
                        <a:t> was denied service based on credit scoring information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2,230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1%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32803778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Premise has pending connect or disconnect  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(resolved Dec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2018)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          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65,723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38%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61681663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Premise is in active collections                            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20,019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6"/>
                          </a:solidFill>
                          <a:latin typeface="+mn-lt"/>
                          <a:cs typeface="Calibri" panose="020F0502020204030204" pitchFamily="34" charset="0"/>
                        </a:rPr>
                        <a:t>12%</a:t>
                      </a:r>
                      <a:endParaRPr lang="en-US" sz="2000" dirty="0">
                        <a:solidFill>
                          <a:schemeClr val="accent6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67276890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Premise was cut out within last 20 days                     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5,396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3%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47455941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Premise is on a non-residential tariff                      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5,199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3%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54805709"/>
                  </a:ext>
                </a:extLst>
              </a:tr>
              <a:tr h="3767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Premise has had an inactive meter 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for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 months or more    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3,711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77165678"/>
                  </a:ext>
                </a:extLst>
              </a:tr>
              <a:tr h="35013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Premise has a Denial</a:t>
                      </a:r>
                      <a:r>
                        <a:rPr lang="en-US" sz="2000" baseline="0" dirty="0" smtClean="0">
                          <a:latin typeface="+mn-lt"/>
                          <a:cs typeface="Calibri" panose="020F0502020204030204" pitchFamily="34" charset="0"/>
                        </a:rPr>
                        <a:t> of Service contact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839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  <a:cs typeface="Calibri" panose="020F0502020204030204" pitchFamily="34" charset="0"/>
                        </a:rPr>
                        <a:t>0.5%</a:t>
                      </a:r>
                      <a:endParaRPr lang="en-US" sz="20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3485814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42760" y="6362013"/>
            <a:ext cx="8903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cs typeface="Calibri" panose="020F0502020204030204" pitchFamily="34" charset="0"/>
              </a:rPr>
              <a:t>Note:  Frequency percentage is based on a total of 173,850 online blocks during the specified timeframe</a:t>
            </a:r>
            <a:endParaRPr 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26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8" y="1662358"/>
            <a:ext cx="3358341" cy="4339280"/>
          </a:xfrm>
        </p:spPr>
        <p:txBody>
          <a:bodyPr/>
          <a:lstStyle/>
          <a:p>
            <a:pPr algn="ctr"/>
            <a:r>
              <a:rPr lang="en-US" sz="4000" b="1" dirty="0" smtClean="0"/>
              <a:t>Priority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Start Service Block:  </a:t>
            </a:r>
            <a:r>
              <a:rPr lang="en-US" sz="3000" i="1" dirty="0" smtClean="0">
                <a:solidFill>
                  <a:schemeClr val="accent2"/>
                </a:solidFill>
              </a:rPr>
              <a:t>Customer</a:t>
            </a:r>
            <a:r>
              <a:rPr lang="en-US" sz="3000" dirty="0" smtClean="0"/>
              <a:t> has written-off account</a:t>
            </a:r>
            <a:br>
              <a:rPr lang="en-US" sz="3000" dirty="0" smtClean="0"/>
            </a:br>
            <a:r>
              <a:rPr lang="en-US" sz="3000" dirty="0"/>
              <a:t/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1046376"/>
            <a:ext cx="7893241" cy="53638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 smtClean="0"/>
              <a:t>Frequency - 17% of online blocks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User </a:t>
            </a:r>
            <a:r>
              <a:rPr lang="en-US" sz="2200" dirty="0" smtClean="0"/>
              <a:t>Story</a:t>
            </a:r>
            <a:r>
              <a:rPr lang="en-US" sz="2200" i="1" dirty="0" smtClean="0"/>
              <a:t/>
            </a:r>
            <a:br>
              <a:rPr lang="en-US" sz="2200" i="1" dirty="0" smtClean="0"/>
            </a:br>
            <a:r>
              <a:rPr lang="en-US" sz="2200" b="1" i="1" dirty="0" smtClean="0">
                <a:solidFill>
                  <a:schemeClr val="accent3"/>
                </a:solidFill>
              </a:rPr>
              <a:t>“As a customer </a:t>
            </a:r>
            <a:r>
              <a:rPr lang="en-US" sz="2200" b="1" i="1" dirty="0" smtClean="0">
                <a:solidFill>
                  <a:schemeClr val="accent3"/>
                </a:solidFill>
              </a:rPr>
              <a:t>attempting </a:t>
            </a:r>
            <a:r>
              <a:rPr lang="en-US" sz="2200" b="1" i="1" dirty="0" smtClean="0">
                <a:solidFill>
                  <a:schemeClr val="accent3"/>
                </a:solidFill>
              </a:rPr>
              <a:t>to start service </a:t>
            </a:r>
            <a:r>
              <a:rPr lang="en-US" sz="2200" b="1" i="1" dirty="0" smtClean="0">
                <a:solidFill>
                  <a:schemeClr val="accent3"/>
                </a:solidFill>
              </a:rPr>
              <a:t>online, </a:t>
            </a:r>
            <a:r>
              <a:rPr lang="en-US" sz="2200" b="1" i="1" dirty="0" smtClean="0">
                <a:solidFill>
                  <a:schemeClr val="accent3"/>
                </a:solidFill>
              </a:rPr>
              <a:t>if I have an outstanding </a:t>
            </a:r>
            <a:r>
              <a:rPr lang="en-US" sz="2200" b="1" i="1" dirty="0" smtClean="0">
                <a:solidFill>
                  <a:schemeClr val="accent3"/>
                </a:solidFill>
              </a:rPr>
              <a:t>balance on a closed account, </a:t>
            </a:r>
            <a:r>
              <a:rPr lang="en-US" sz="2200" b="1" i="1" dirty="0" smtClean="0">
                <a:solidFill>
                  <a:schemeClr val="accent3"/>
                </a:solidFill>
              </a:rPr>
              <a:t>I </a:t>
            </a:r>
            <a:r>
              <a:rPr lang="en-US" sz="2200" b="1" i="1" dirty="0" smtClean="0">
                <a:solidFill>
                  <a:schemeClr val="accent3"/>
                </a:solidFill>
              </a:rPr>
              <a:t>should be </a:t>
            </a:r>
            <a:r>
              <a:rPr lang="en-US" sz="2200" b="1" i="1" dirty="0" smtClean="0">
                <a:solidFill>
                  <a:schemeClr val="accent3"/>
                </a:solidFill>
              </a:rPr>
              <a:t>advised of my balance, my available options to </a:t>
            </a:r>
            <a:r>
              <a:rPr lang="en-US" sz="2200" b="1" i="1" dirty="0" smtClean="0">
                <a:solidFill>
                  <a:schemeClr val="accent3"/>
                </a:solidFill>
              </a:rPr>
              <a:t>pay and </a:t>
            </a:r>
            <a:r>
              <a:rPr lang="en-US" sz="2200" b="1" i="1" dirty="0" smtClean="0">
                <a:solidFill>
                  <a:schemeClr val="accent3"/>
                </a:solidFill>
              </a:rPr>
              <a:t>be able to process my service </a:t>
            </a:r>
            <a:r>
              <a:rPr lang="en-US" sz="2200" b="1" i="1" dirty="0" smtClean="0">
                <a:solidFill>
                  <a:schemeClr val="accent3"/>
                </a:solidFill>
              </a:rPr>
              <a:t>request in a “held” status so that I can resume with my request after I complete the required actions.” 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Systems Impacted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AmerenIllinois.com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CSS (coding)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Workgroups Impacted:  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Credit and </a:t>
            </a:r>
            <a:r>
              <a:rPr lang="en-US" sz="2200" dirty="0" smtClean="0"/>
              <a:t>Collections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Customer Service Center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Digital Customer Care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Field Operations</a:t>
            </a:r>
          </a:p>
          <a:p>
            <a:pPr>
              <a:lnSpc>
                <a:spcPct val="100000"/>
              </a:lnSpc>
            </a:pP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67496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867911" y="719977"/>
            <a:ext cx="3474720" cy="807720"/>
          </a:xfrm>
        </p:spPr>
        <p:txBody>
          <a:bodyPr/>
          <a:lstStyle/>
          <a:p>
            <a:r>
              <a:rPr lang="en-US" dirty="0" smtClean="0"/>
              <a:t>Vision		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3867911" y="1554418"/>
            <a:ext cx="3758373" cy="5303581"/>
          </a:xfrm>
        </p:spPr>
        <p:txBody>
          <a:bodyPr anchor="t">
            <a:noAutofit/>
          </a:bodyPr>
          <a:lstStyle/>
          <a:p>
            <a:r>
              <a:rPr lang="en-US" sz="2200" dirty="0" smtClean="0"/>
              <a:t>Display written-off account number, balance due, service address and available payment options.</a:t>
            </a:r>
          </a:p>
          <a:p>
            <a:r>
              <a:rPr lang="en-US" sz="2200" dirty="0" smtClean="0"/>
              <a:t>If the customer is unable to pay at the time of the start service request, allow a held order to be processed.</a:t>
            </a:r>
          </a:p>
          <a:p>
            <a:r>
              <a:rPr lang="en-US" sz="2200" dirty="0"/>
              <a:t>Define </a:t>
            </a:r>
            <a:r>
              <a:rPr lang="en-US" sz="2200" dirty="0" smtClean="0"/>
              <a:t>new CSS </a:t>
            </a:r>
            <a:r>
              <a:rPr lang="en-US" sz="2200" dirty="0"/>
              <a:t>critical contact to provide red flag details and actionable requirements</a:t>
            </a:r>
            <a:r>
              <a:rPr lang="en-US" sz="2200" dirty="0" smtClean="0"/>
              <a:t>. </a:t>
            </a:r>
            <a:endParaRPr lang="en-US" sz="22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7818461" y="714526"/>
            <a:ext cx="3474720" cy="813171"/>
          </a:xfrm>
        </p:spPr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7818461" y="1554419"/>
            <a:ext cx="3870774" cy="4657845"/>
          </a:xfrm>
        </p:spPr>
        <p:txBody>
          <a:bodyPr anchor="t">
            <a:normAutofit lnSpcReduction="10000"/>
          </a:bodyPr>
          <a:lstStyle/>
          <a:p>
            <a:r>
              <a:rPr lang="en-US" sz="2200" dirty="0" smtClean="0"/>
              <a:t>Balance and timeframe  parameters for written-off account</a:t>
            </a:r>
          </a:p>
          <a:p>
            <a:r>
              <a:rPr lang="en-US" sz="2200" dirty="0" smtClean="0"/>
              <a:t>Payment options</a:t>
            </a:r>
          </a:p>
          <a:p>
            <a:r>
              <a:rPr lang="en-US" sz="2200" dirty="0" smtClean="0"/>
              <a:t>Communication  (online, alerts, CSS, etc.)</a:t>
            </a:r>
          </a:p>
          <a:p>
            <a:r>
              <a:rPr lang="en-US" sz="2200" dirty="0" smtClean="0"/>
              <a:t>Timeframe for held order</a:t>
            </a:r>
          </a:p>
          <a:p>
            <a:r>
              <a:rPr lang="en-US" sz="2200" dirty="0" smtClean="0"/>
              <a:t>Meter type</a:t>
            </a:r>
          </a:p>
          <a:p>
            <a:r>
              <a:rPr lang="en-US" sz="2200" dirty="0" smtClean="0"/>
              <a:t>Order Date Availability impacts</a:t>
            </a:r>
          </a:p>
          <a:p>
            <a:r>
              <a:rPr lang="en-US" sz="2200" dirty="0" smtClean="0"/>
              <a:t>Deposit assessment</a:t>
            </a:r>
          </a:p>
          <a:p>
            <a:r>
              <a:rPr lang="en-US" sz="2200" dirty="0" smtClean="0"/>
              <a:t>Self-service parameters </a:t>
            </a:r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8854" y="1123837"/>
            <a:ext cx="3392081" cy="4601183"/>
          </a:xfrm>
        </p:spPr>
        <p:txBody>
          <a:bodyPr/>
          <a:lstStyle/>
          <a:p>
            <a:pPr algn="ctr"/>
            <a:r>
              <a:rPr lang="en-US" sz="4000" b="1" dirty="0" smtClean="0"/>
              <a:t>Priority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/>
              <a:t>Start Service Block:  </a:t>
            </a:r>
            <a:r>
              <a:rPr lang="en-US" sz="3000" i="1" dirty="0">
                <a:solidFill>
                  <a:schemeClr val="accent2"/>
                </a:solidFill>
              </a:rPr>
              <a:t>Customer</a:t>
            </a:r>
            <a:r>
              <a:rPr lang="en-US" sz="3000" dirty="0"/>
              <a:t> has written-off account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934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8" y="1662358"/>
            <a:ext cx="3358341" cy="43392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Priority </a:t>
            </a:r>
            <a:r>
              <a:rPr lang="en-US" sz="4000" b="1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Start Service Blocks:  </a:t>
            </a:r>
            <a:r>
              <a:rPr lang="en-US" sz="3100" i="1" dirty="0" smtClean="0">
                <a:solidFill>
                  <a:schemeClr val="accent2"/>
                </a:solidFill>
              </a:rPr>
              <a:t>Customer</a:t>
            </a:r>
            <a:r>
              <a:rPr lang="en-US" sz="3100" dirty="0" smtClean="0"/>
              <a:t> has no credit score information</a:t>
            </a:r>
            <a:br>
              <a:rPr lang="en-US" sz="3100" dirty="0" smtClean="0"/>
            </a:br>
            <a:r>
              <a:rPr lang="en-US" sz="3100" dirty="0" smtClean="0"/>
              <a:t>&amp;</a:t>
            </a:r>
            <a:br>
              <a:rPr lang="en-US" sz="3100" dirty="0" smtClean="0"/>
            </a:br>
            <a:r>
              <a:rPr lang="en-US" sz="3100" i="1" dirty="0">
                <a:solidFill>
                  <a:schemeClr val="accent2"/>
                </a:solidFill>
              </a:rPr>
              <a:t>Customer</a:t>
            </a:r>
            <a:r>
              <a:rPr lang="en-US" sz="3100" dirty="0"/>
              <a:t> was denied service based on credit scoring information</a:t>
            </a:r>
            <a:r>
              <a:rPr lang="en-US" sz="3000" dirty="0"/>
              <a:t/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1046376"/>
            <a:ext cx="7893241" cy="53638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 smtClean="0"/>
              <a:t>Frequency - 17% </a:t>
            </a:r>
            <a:r>
              <a:rPr lang="en-US" sz="2200" dirty="0" smtClean="0"/>
              <a:t>and 1% of </a:t>
            </a:r>
            <a:r>
              <a:rPr lang="en-US" sz="2200" dirty="0" smtClean="0"/>
              <a:t>online blocks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User </a:t>
            </a:r>
            <a:r>
              <a:rPr lang="en-US" sz="2200" dirty="0" smtClean="0"/>
              <a:t>Story</a:t>
            </a:r>
            <a:r>
              <a:rPr lang="en-US" sz="2200" i="1" dirty="0" smtClean="0"/>
              <a:t/>
            </a:r>
            <a:br>
              <a:rPr lang="en-US" sz="2200" i="1" dirty="0" smtClean="0"/>
            </a:br>
            <a:r>
              <a:rPr lang="en-US" sz="2200" b="1" i="1" dirty="0" smtClean="0">
                <a:solidFill>
                  <a:schemeClr val="accent1"/>
                </a:solidFill>
              </a:rPr>
              <a:t>“As a customer </a:t>
            </a:r>
            <a:r>
              <a:rPr lang="en-US" sz="2200" b="1" i="1" dirty="0" smtClean="0">
                <a:solidFill>
                  <a:schemeClr val="accent1"/>
                </a:solidFill>
              </a:rPr>
              <a:t>attempting </a:t>
            </a:r>
            <a:r>
              <a:rPr lang="en-US" sz="2200" b="1" i="1" dirty="0" smtClean="0">
                <a:solidFill>
                  <a:schemeClr val="accent1"/>
                </a:solidFill>
              </a:rPr>
              <a:t>to start </a:t>
            </a:r>
            <a:r>
              <a:rPr lang="en-US" sz="2200" b="1" i="1" dirty="0" smtClean="0">
                <a:solidFill>
                  <a:schemeClr val="accent1"/>
                </a:solidFill>
              </a:rPr>
              <a:t>service, </a:t>
            </a:r>
            <a:r>
              <a:rPr lang="en-US" sz="2200" b="1" i="1" dirty="0" smtClean="0">
                <a:solidFill>
                  <a:schemeClr val="accent1"/>
                </a:solidFill>
              </a:rPr>
              <a:t>if </a:t>
            </a:r>
            <a:r>
              <a:rPr lang="en-US" sz="2200" b="1" i="1" dirty="0" smtClean="0">
                <a:solidFill>
                  <a:schemeClr val="accent1"/>
                </a:solidFill>
              </a:rPr>
              <a:t>my identify cannot be verified, I should be able to process </a:t>
            </a:r>
            <a:r>
              <a:rPr lang="en-US" sz="2200" b="1" i="1" dirty="0" smtClean="0">
                <a:solidFill>
                  <a:schemeClr val="accent1"/>
                </a:solidFill>
              </a:rPr>
              <a:t>my service </a:t>
            </a:r>
            <a:r>
              <a:rPr lang="en-US" sz="2200" b="1" i="1" dirty="0" smtClean="0">
                <a:solidFill>
                  <a:schemeClr val="accent1"/>
                </a:solidFill>
              </a:rPr>
              <a:t>request in a “held” status in the channel of choice so that I can resume with my request after I </a:t>
            </a:r>
            <a:r>
              <a:rPr lang="en-US" sz="2200" b="1" i="1" dirty="0" smtClean="0">
                <a:solidFill>
                  <a:schemeClr val="accent1"/>
                </a:solidFill>
              </a:rPr>
              <a:t>have verified my</a:t>
            </a:r>
            <a:r>
              <a:rPr lang="en-US" sz="2200" b="1" i="1" dirty="0" smtClean="0">
                <a:solidFill>
                  <a:schemeClr val="accent1"/>
                </a:solidFill>
              </a:rPr>
              <a:t> identity.” 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Systems Impacted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AmerenIllinois.com 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CSS (coding</a:t>
            </a:r>
            <a:r>
              <a:rPr lang="en-US" sz="2200" dirty="0" smtClean="0"/>
              <a:t>)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Credit/Identity Verification vendor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Workgroups Impacted:  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Credit and </a:t>
            </a:r>
            <a:r>
              <a:rPr lang="en-US" sz="2200" dirty="0" smtClean="0"/>
              <a:t>Collections 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Customer Service Center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Cyber Security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Digital Customer Care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Field Operations</a:t>
            </a:r>
          </a:p>
          <a:p>
            <a:pPr>
              <a:lnSpc>
                <a:spcPct val="100000"/>
              </a:lnSpc>
            </a:pP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6545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867911" y="719977"/>
            <a:ext cx="3474720" cy="807720"/>
          </a:xfrm>
        </p:spPr>
        <p:txBody>
          <a:bodyPr/>
          <a:lstStyle/>
          <a:p>
            <a:r>
              <a:rPr lang="en-US" dirty="0" smtClean="0"/>
              <a:t>Vision		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3867911" y="1554419"/>
            <a:ext cx="3758373" cy="4554150"/>
          </a:xfrm>
        </p:spPr>
        <p:txBody>
          <a:bodyPr anchor="t">
            <a:noAutofit/>
          </a:bodyPr>
          <a:lstStyle/>
          <a:p>
            <a:r>
              <a:rPr lang="en-US" sz="2200" dirty="0" smtClean="0"/>
              <a:t>Allow customers to complete their service request in their channel of choice.</a:t>
            </a:r>
          </a:p>
          <a:p>
            <a:r>
              <a:rPr lang="en-US" sz="2200" dirty="0" smtClean="0"/>
              <a:t>Offer multiple identity verification options.</a:t>
            </a:r>
          </a:p>
          <a:p>
            <a:r>
              <a:rPr lang="en-US" sz="2200" dirty="0" smtClean="0"/>
              <a:t>Allow </a:t>
            </a:r>
            <a:r>
              <a:rPr lang="en-US" sz="2200" dirty="0"/>
              <a:t>a held order to be </a:t>
            </a:r>
            <a:r>
              <a:rPr lang="en-US" sz="2200" dirty="0" smtClean="0"/>
              <a:t>processed until the customer’s identity is verified.</a:t>
            </a:r>
            <a:endParaRPr lang="en-US" sz="2200" dirty="0"/>
          </a:p>
          <a:p>
            <a:r>
              <a:rPr lang="en-US" sz="2200" dirty="0" smtClean="0"/>
              <a:t>Define new CSS </a:t>
            </a:r>
            <a:r>
              <a:rPr lang="en-US" sz="2200" dirty="0"/>
              <a:t>critical contact to provide red flag details and actionable requirements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7818461" y="714526"/>
            <a:ext cx="3474720" cy="813171"/>
          </a:xfrm>
        </p:spPr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7818461" y="1554419"/>
            <a:ext cx="3870774" cy="4554150"/>
          </a:xfrm>
        </p:spPr>
        <p:txBody>
          <a:bodyPr anchor="t">
            <a:normAutofit/>
          </a:bodyPr>
          <a:lstStyle/>
          <a:p>
            <a:r>
              <a:rPr lang="en-US" sz="2200" dirty="0" smtClean="0"/>
              <a:t>Communication  </a:t>
            </a:r>
            <a:r>
              <a:rPr lang="en-US" sz="2200" dirty="0"/>
              <a:t>(online, alerts, CSS, etc.)</a:t>
            </a:r>
          </a:p>
          <a:p>
            <a:r>
              <a:rPr lang="en-US" sz="2200" dirty="0" smtClean="0"/>
              <a:t>Alternate or additional online identity verification vendor</a:t>
            </a:r>
          </a:p>
          <a:p>
            <a:r>
              <a:rPr lang="en-US" sz="2200" dirty="0" smtClean="0"/>
              <a:t>Timeframe </a:t>
            </a:r>
            <a:r>
              <a:rPr lang="en-US" sz="2200" dirty="0"/>
              <a:t>for held order</a:t>
            </a:r>
          </a:p>
          <a:p>
            <a:r>
              <a:rPr lang="en-US" sz="2200" dirty="0"/>
              <a:t>Meter type</a:t>
            </a:r>
          </a:p>
          <a:p>
            <a:r>
              <a:rPr lang="en-US" sz="2200" dirty="0"/>
              <a:t>Order Date Availability impacts</a:t>
            </a:r>
          </a:p>
          <a:p>
            <a:r>
              <a:rPr lang="en-US" sz="2200" dirty="0"/>
              <a:t>Deposit assessment</a:t>
            </a:r>
          </a:p>
          <a:p>
            <a:r>
              <a:rPr lang="en-US" sz="2200" dirty="0"/>
              <a:t>Self-service parameters </a:t>
            </a:r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7708" y="1662357"/>
            <a:ext cx="3358341" cy="4446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Priority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Start Service Block:  </a:t>
            </a:r>
            <a:r>
              <a:rPr lang="en-US" sz="3000" i="1" dirty="0" smtClean="0">
                <a:solidFill>
                  <a:schemeClr val="accent2"/>
                </a:solidFill>
              </a:rPr>
              <a:t>Customer</a:t>
            </a:r>
            <a:r>
              <a:rPr lang="en-US" sz="3000" dirty="0" smtClean="0"/>
              <a:t> has no credit score information </a:t>
            </a:r>
          </a:p>
          <a:p>
            <a:pPr algn="ctr"/>
            <a:r>
              <a:rPr lang="en-US" sz="3000" dirty="0" smtClean="0"/>
              <a:t>&amp;</a:t>
            </a:r>
            <a:r>
              <a:rPr lang="en-US" sz="3000" dirty="0"/>
              <a:t/>
            </a:r>
            <a:br>
              <a:rPr lang="en-US" sz="3000" dirty="0"/>
            </a:br>
            <a:r>
              <a:rPr lang="en-US" sz="3000" i="1" dirty="0">
                <a:solidFill>
                  <a:schemeClr val="accent2"/>
                </a:solidFill>
              </a:rPr>
              <a:t>Customer</a:t>
            </a:r>
            <a:r>
              <a:rPr lang="en-US" sz="3000" dirty="0"/>
              <a:t> was denied service based on credit scoring information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8482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8" y="1106174"/>
            <a:ext cx="3358341" cy="4339280"/>
          </a:xfrm>
        </p:spPr>
        <p:txBody>
          <a:bodyPr/>
          <a:lstStyle/>
          <a:p>
            <a:pPr algn="ctr"/>
            <a:r>
              <a:rPr lang="en-US" sz="4000" b="1" dirty="0" smtClean="0"/>
              <a:t>Priority </a:t>
            </a:r>
            <a:r>
              <a:rPr lang="en-US" sz="4000" b="1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Stop Service Block:  </a:t>
            </a:r>
            <a:r>
              <a:rPr lang="en-US" sz="3000" i="1" dirty="0" smtClean="0">
                <a:solidFill>
                  <a:schemeClr val="accent2"/>
                </a:solidFill>
              </a:rPr>
              <a:t>Customer</a:t>
            </a:r>
            <a:r>
              <a:rPr lang="en-US" sz="3000" dirty="0" smtClean="0"/>
              <a:t> is in active collections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1046376"/>
            <a:ext cx="7893241" cy="53638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 smtClean="0"/>
              <a:t>Frequency - </a:t>
            </a:r>
            <a:r>
              <a:rPr lang="en-US" sz="2200" dirty="0" smtClean="0"/>
              <a:t>3% </a:t>
            </a:r>
            <a:r>
              <a:rPr lang="en-US" sz="2200" dirty="0" smtClean="0"/>
              <a:t>of online blocks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User </a:t>
            </a:r>
            <a:r>
              <a:rPr lang="en-US" sz="2200" dirty="0" smtClean="0"/>
              <a:t>Story</a:t>
            </a:r>
            <a:r>
              <a:rPr lang="en-US" sz="2200" i="1" dirty="0" smtClean="0"/>
              <a:t/>
            </a:r>
            <a:br>
              <a:rPr lang="en-US" sz="2200" i="1" dirty="0" smtClean="0"/>
            </a:br>
            <a:r>
              <a:rPr lang="en-US" sz="2200" b="1" i="1" dirty="0" smtClean="0">
                <a:solidFill>
                  <a:schemeClr val="accent4"/>
                </a:solidFill>
              </a:rPr>
              <a:t>“As a customer </a:t>
            </a:r>
            <a:r>
              <a:rPr lang="en-US" sz="2200" b="1" i="1" dirty="0" smtClean="0">
                <a:solidFill>
                  <a:schemeClr val="accent4"/>
                </a:solidFill>
              </a:rPr>
              <a:t>attempting </a:t>
            </a:r>
            <a:r>
              <a:rPr lang="en-US" sz="2200" b="1" i="1" dirty="0" smtClean="0">
                <a:solidFill>
                  <a:schemeClr val="accent4"/>
                </a:solidFill>
              </a:rPr>
              <a:t>to </a:t>
            </a:r>
            <a:r>
              <a:rPr lang="en-US" sz="2200" b="1" i="1" dirty="0" smtClean="0">
                <a:solidFill>
                  <a:schemeClr val="accent4"/>
                </a:solidFill>
              </a:rPr>
              <a:t>stop </a:t>
            </a:r>
            <a:r>
              <a:rPr lang="en-US" sz="2200" b="1" i="1" dirty="0" smtClean="0">
                <a:solidFill>
                  <a:schemeClr val="accent4"/>
                </a:solidFill>
              </a:rPr>
              <a:t>service online, </a:t>
            </a:r>
            <a:r>
              <a:rPr lang="en-US" sz="2200" b="1" i="1" dirty="0" smtClean="0">
                <a:solidFill>
                  <a:schemeClr val="accent4"/>
                </a:solidFill>
              </a:rPr>
              <a:t>I should be able to process </a:t>
            </a:r>
            <a:r>
              <a:rPr lang="en-US" sz="2200" b="1" i="1" dirty="0" smtClean="0">
                <a:solidFill>
                  <a:schemeClr val="accent4"/>
                </a:solidFill>
              </a:rPr>
              <a:t>my service </a:t>
            </a:r>
            <a:r>
              <a:rPr lang="en-US" sz="2200" b="1" i="1" dirty="0" smtClean="0">
                <a:solidFill>
                  <a:schemeClr val="accent4"/>
                </a:solidFill>
              </a:rPr>
              <a:t>request in the channel of my choice, even if my account has an Active Collections status.” 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Systems Impacted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AmerenIllinois.com 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CSS (coding</a:t>
            </a:r>
            <a:r>
              <a:rPr lang="en-US" sz="2200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Workgroups </a:t>
            </a:r>
            <a:r>
              <a:rPr lang="en-US" sz="2200" dirty="0"/>
              <a:t>Impacted:  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Credit and </a:t>
            </a:r>
            <a:r>
              <a:rPr lang="en-US" sz="2200" dirty="0" smtClean="0"/>
              <a:t>Collections 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Digital </a:t>
            </a:r>
            <a:r>
              <a:rPr lang="en-US" sz="2200" dirty="0"/>
              <a:t>Customer Care</a:t>
            </a:r>
          </a:p>
          <a:p>
            <a:pPr>
              <a:lnSpc>
                <a:spcPct val="100000"/>
              </a:lnSpc>
            </a:pP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229698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867911" y="719977"/>
            <a:ext cx="3474720" cy="807720"/>
          </a:xfrm>
        </p:spPr>
        <p:txBody>
          <a:bodyPr/>
          <a:lstStyle/>
          <a:p>
            <a:r>
              <a:rPr lang="en-US" dirty="0" smtClean="0"/>
              <a:t>Vision		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3867911" y="1554419"/>
            <a:ext cx="3758373" cy="4554150"/>
          </a:xfrm>
        </p:spPr>
        <p:txBody>
          <a:bodyPr anchor="t">
            <a:noAutofit/>
          </a:bodyPr>
          <a:lstStyle/>
          <a:p>
            <a:r>
              <a:rPr lang="en-US" sz="2200" dirty="0" smtClean="0"/>
              <a:t>Allow customers to complete their service request in their channel of choice.</a:t>
            </a:r>
          </a:p>
          <a:p>
            <a:r>
              <a:rPr lang="en-US" sz="2200" dirty="0" smtClean="0"/>
              <a:t>Allow customers in Active Collections to successfully process a Stop service request online. </a:t>
            </a:r>
          </a:p>
          <a:p>
            <a:endParaRPr lang="en-US" sz="2200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7818461" y="714526"/>
            <a:ext cx="3474720" cy="813171"/>
          </a:xfrm>
        </p:spPr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7818461" y="1554419"/>
            <a:ext cx="3870774" cy="4554150"/>
          </a:xfrm>
        </p:spPr>
        <p:txBody>
          <a:bodyPr anchor="t">
            <a:normAutofit/>
          </a:bodyPr>
          <a:lstStyle/>
          <a:p>
            <a:r>
              <a:rPr lang="en-US" sz="2200" dirty="0" smtClean="0"/>
              <a:t>Communication  </a:t>
            </a:r>
            <a:r>
              <a:rPr lang="en-US" sz="2200" dirty="0"/>
              <a:t>(online, alerts, CSS, etc.)</a:t>
            </a:r>
          </a:p>
          <a:p>
            <a:r>
              <a:rPr lang="en-US" sz="2200" dirty="0" smtClean="0"/>
              <a:t>Self-service </a:t>
            </a:r>
            <a:r>
              <a:rPr lang="en-US" sz="2200" dirty="0"/>
              <a:t>parameters </a:t>
            </a:r>
            <a:endParaRPr lang="en-US" sz="2200" dirty="0" smtClean="0"/>
          </a:p>
          <a:p>
            <a:r>
              <a:rPr lang="en-US" sz="2200" dirty="0" smtClean="0"/>
              <a:t>ODA based on collections timeline</a:t>
            </a:r>
            <a:endParaRPr lang="en-US" sz="2200" dirty="0"/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7708" y="1662358"/>
            <a:ext cx="3358341" cy="4339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Priority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Stop </a:t>
            </a:r>
            <a:r>
              <a:rPr lang="en-US" sz="3000" dirty="0"/>
              <a:t>Service Block:  </a:t>
            </a:r>
            <a:r>
              <a:rPr lang="en-US" sz="3000" i="1" dirty="0">
                <a:solidFill>
                  <a:schemeClr val="accent2"/>
                </a:solidFill>
              </a:rPr>
              <a:t>Customer</a:t>
            </a:r>
            <a:r>
              <a:rPr lang="en-US" sz="3000" dirty="0"/>
              <a:t> is in active collections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30322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8" y="1106174"/>
            <a:ext cx="3358341" cy="433928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Priority </a:t>
            </a:r>
            <a:r>
              <a:rPr lang="en-US" sz="4000" b="1" dirty="0">
                <a:solidFill>
                  <a:schemeClr val="bg1"/>
                </a:solidFill>
              </a:rPr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Start/Stop Service Block:  </a:t>
            </a:r>
            <a:r>
              <a:rPr lang="en-US" sz="3000" i="1" dirty="0" smtClean="0">
                <a:solidFill>
                  <a:schemeClr val="accent2"/>
                </a:solidFill>
              </a:rPr>
              <a:t>Premise</a:t>
            </a:r>
            <a:r>
              <a:rPr lang="en-US" sz="3000" dirty="0" smtClean="0"/>
              <a:t> is in active collections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7" y="1046376"/>
            <a:ext cx="7893241" cy="53638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 smtClean="0"/>
              <a:t>Frequency - </a:t>
            </a:r>
            <a:r>
              <a:rPr lang="en-US" sz="2200" dirty="0" smtClean="0"/>
              <a:t>12</a:t>
            </a:r>
            <a:r>
              <a:rPr lang="en-US" sz="2200" dirty="0" smtClean="0"/>
              <a:t>% </a:t>
            </a:r>
            <a:r>
              <a:rPr lang="en-US" sz="2200" dirty="0" smtClean="0"/>
              <a:t>of online blocks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User </a:t>
            </a:r>
            <a:r>
              <a:rPr lang="en-US" sz="2200" dirty="0" smtClean="0"/>
              <a:t>Story</a:t>
            </a:r>
            <a:r>
              <a:rPr lang="en-US" sz="2200" i="1" dirty="0" smtClean="0"/>
              <a:t/>
            </a:r>
            <a:br>
              <a:rPr lang="en-US" sz="2200" i="1" dirty="0" smtClean="0"/>
            </a:br>
            <a:r>
              <a:rPr lang="en-US" sz="2200" b="1" i="1" dirty="0" smtClean="0">
                <a:solidFill>
                  <a:schemeClr val="accent4"/>
                </a:solidFill>
              </a:rPr>
              <a:t>“As a customer </a:t>
            </a:r>
            <a:r>
              <a:rPr lang="en-US" sz="2200" b="1" i="1" dirty="0" smtClean="0">
                <a:solidFill>
                  <a:schemeClr val="accent4"/>
                </a:solidFill>
              </a:rPr>
              <a:t>attempting </a:t>
            </a:r>
            <a:r>
              <a:rPr lang="en-US" sz="2200" b="1" i="1" dirty="0" smtClean="0">
                <a:solidFill>
                  <a:schemeClr val="accent4"/>
                </a:solidFill>
              </a:rPr>
              <a:t>to </a:t>
            </a:r>
            <a:r>
              <a:rPr lang="en-US" sz="2200" b="1" i="1" dirty="0" smtClean="0">
                <a:solidFill>
                  <a:schemeClr val="accent4"/>
                </a:solidFill>
              </a:rPr>
              <a:t>start/stop service, I should be able to process </a:t>
            </a:r>
            <a:r>
              <a:rPr lang="en-US" sz="2200" b="1" i="1" dirty="0" smtClean="0">
                <a:solidFill>
                  <a:schemeClr val="accent4"/>
                </a:solidFill>
              </a:rPr>
              <a:t>my service </a:t>
            </a:r>
            <a:r>
              <a:rPr lang="en-US" sz="2200" b="1" i="1" dirty="0" smtClean="0">
                <a:solidFill>
                  <a:schemeClr val="accent4"/>
                </a:solidFill>
              </a:rPr>
              <a:t>request in the channel of my choice, even if there is Active Collections activity at the desired premise.” 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Systems Impacted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AmerenIllinois.com 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CSS (coding</a:t>
            </a:r>
            <a:r>
              <a:rPr lang="en-US" sz="2200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Workgroups </a:t>
            </a:r>
            <a:r>
              <a:rPr lang="en-US" sz="2200" dirty="0"/>
              <a:t>Impacted:  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Credit and </a:t>
            </a:r>
            <a:r>
              <a:rPr lang="en-US" sz="2200" dirty="0" smtClean="0"/>
              <a:t>Collections </a:t>
            </a:r>
          </a:p>
          <a:p>
            <a:pPr lvl="1">
              <a:lnSpc>
                <a:spcPct val="100000"/>
              </a:lnSpc>
            </a:pPr>
            <a:r>
              <a:rPr lang="en-US" sz="2200" dirty="0" smtClean="0"/>
              <a:t>Digital </a:t>
            </a:r>
            <a:r>
              <a:rPr lang="en-US" sz="2200" dirty="0"/>
              <a:t>Customer </a:t>
            </a:r>
            <a:r>
              <a:rPr lang="en-US" sz="2200" dirty="0" smtClean="0"/>
              <a:t>Care</a:t>
            </a:r>
            <a:endParaRPr lang="en-US" sz="2200" dirty="0"/>
          </a:p>
          <a:p>
            <a:pPr>
              <a:lnSpc>
                <a:spcPct val="100000"/>
              </a:lnSpc>
            </a:pP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25043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420</TotalTime>
  <Words>542</Words>
  <Application>Microsoft Office PowerPoint</Application>
  <PresentationFormat>Widescreen</PresentationFormat>
  <Paragraphs>139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Corbel</vt:lpstr>
      <vt:lpstr>Wingdings 2</vt:lpstr>
      <vt:lpstr>Frame</vt:lpstr>
      <vt:lpstr>Enhanced Service Orders Project</vt:lpstr>
      <vt:lpstr>PowerPoint Presentation</vt:lpstr>
      <vt:lpstr>Priority 1  Start Service Block:  Customer has written-off account  </vt:lpstr>
      <vt:lpstr>Priority 1  Start Service Block:  Customer has written-off account</vt:lpstr>
      <vt:lpstr>Priority 2  Start Service Blocks:  Customer has no credit score information &amp; Customer was denied service based on credit scoring information </vt:lpstr>
      <vt:lpstr>PowerPoint Presentation</vt:lpstr>
      <vt:lpstr>Priority 2  Stop Service Block:  Customer is in active collections</vt:lpstr>
      <vt:lpstr>PowerPoint Presentation</vt:lpstr>
      <vt:lpstr>Priority 3  Start/Stop Service Block:  Premise is in active collections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Mercado, Claudia</dc:creator>
  <cp:lastModifiedBy>Mercado, Claudia</cp:lastModifiedBy>
  <cp:revision>43</cp:revision>
  <cp:lastPrinted>2019-02-15T21:11:47Z</cp:lastPrinted>
  <dcterms:created xsi:type="dcterms:W3CDTF">2019-02-14T20:52:34Z</dcterms:created>
  <dcterms:modified xsi:type="dcterms:W3CDTF">2019-02-15T21:49:58Z</dcterms:modified>
</cp:coreProperties>
</file>